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355" r:id="rId2"/>
    <p:sldId id="433" r:id="rId3"/>
    <p:sldId id="432" r:id="rId4"/>
    <p:sldId id="441" r:id="rId5"/>
    <p:sldId id="435" r:id="rId6"/>
    <p:sldId id="434" r:id="rId7"/>
    <p:sldId id="439" r:id="rId8"/>
    <p:sldId id="440" r:id="rId9"/>
    <p:sldId id="442" r:id="rId10"/>
    <p:sldId id="420" r:id="rId11"/>
    <p:sldId id="436" r:id="rId12"/>
    <p:sldId id="382" r:id="rId13"/>
    <p:sldId id="403" r:id="rId14"/>
    <p:sldId id="424" r:id="rId15"/>
    <p:sldId id="426" r:id="rId16"/>
    <p:sldId id="425" r:id="rId17"/>
    <p:sldId id="447" r:id="rId18"/>
    <p:sldId id="448" r:id="rId19"/>
    <p:sldId id="437" r:id="rId20"/>
    <p:sldId id="450" r:id="rId21"/>
    <p:sldId id="451" r:id="rId22"/>
    <p:sldId id="452" r:id="rId23"/>
    <p:sldId id="453" r:id="rId24"/>
    <p:sldId id="368" r:id="rId25"/>
    <p:sldId id="454" r:id="rId26"/>
    <p:sldId id="369" r:id="rId27"/>
    <p:sldId id="455" r:id="rId28"/>
    <p:sldId id="340" r:id="rId29"/>
    <p:sldId id="373" r:id="rId30"/>
    <p:sldId id="438" r:id="rId31"/>
    <p:sldId id="462" r:id="rId32"/>
    <p:sldId id="443" r:id="rId33"/>
    <p:sldId id="444" r:id="rId34"/>
    <p:sldId id="456" r:id="rId35"/>
    <p:sldId id="460" r:id="rId36"/>
    <p:sldId id="445" r:id="rId37"/>
    <p:sldId id="459" r:id="rId38"/>
    <p:sldId id="457" r:id="rId39"/>
    <p:sldId id="458" r:id="rId40"/>
    <p:sldId id="446" r:id="rId41"/>
    <p:sldId id="336" r:id="rId42"/>
    <p:sldId id="311" r:id="rId43"/>
    <p:sldId id="449" r:id="rId44"/>
    <p:sldId id="305" r:id="rId45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48"/>
      <p:bold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5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872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3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7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5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2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3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8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03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64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0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0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6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2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5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3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9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6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97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5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4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6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79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0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7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00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2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19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97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94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35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59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9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20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41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20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31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81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2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97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bcho.tistory.com/98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dev.ssri.psu.edu/tutorials/cross-validation-tutorial" TargetMode="External"/><Relationship Id="rId4" Type="http://schemas.openxmlformats.org/officeDocument/2006/relationships/hyperlink" Target="http://www.cs.nthu.edu.tw/~shwu/courses/ml/labs/08_CV_Ensembling/08_CV_Ensembl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hyperlink" Target="https://quantdev.ssri.psu.edu/tutorials/cross-validation-tutori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hyperlink" Target="https://sigmoidal.io/" TargetMode="External"/><Relationship Id="rId4" Type="http://schemas.openxmlformats.org/officeDocument/2006/relationships/hyperlink" Target="https://quantdev.ssri.psu.edu/tutorials/cross-validation-tutori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#precision-recall-f-measure-metric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k-fold-cross-validati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ode.org/chart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2.naver.com/helloworld/19187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oo.gl/Fc7Fc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learn/courses/1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b.naver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arena.kakao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sdi.go.kr/data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uvalabs.com/datasets/" TargetMode="External"/><Relationship Id="rId13" Type="http://schemas.openxmlformats.org/officeDocument/2006/relationships/hyperlink" Target="https://github.com/fivethirtyeight/data" TargetMode="External"/><Relationship Id="rId3" Type="http://schemas.openxmlformats.org/officeDocument/2006/relationships/hyperlink" Target="http://www.yes24.com/24/Goods/24349374?Acode=101" TargetMode="External"/><Relationship Id="rId7" Type="http://schemas.openxmlformats.org/officeDocument/2006/relationships/hyperlink" Target="http://www.amstat.org/publications/jse/jse_data_archive.htm" TargetMode="External"/><Relationship Id="rId12" Type="http://schemas.openxmlformats.org/officeDocument/2006/relationships/hyperlink" Target="http://www.databasesport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ib.stat.cmu.edu/DASL/" TargetMode="External"/><Relationship Id="rId11" Type="http://schemas.openxmlformats.org/officeDocument/2006/relationships/hyperlink" Target="https://www.wto.org/english/news_e/news14_e/publ_27oct14_e.htm" TargetMode="External"/><Relationship Id="rId5" Type="http://schemas.openxmlformats.org/officeDocument/2006/relationships/hyperlink" Target="http://www.statista.com/" TargetMode="External"/><Relationship Id="rId10" Type="http://schemas.openxmlformats.org/officeDocument/2006/relationships/hyperlink" Target="http://datacatalog.worldbank.org/" TargetMode="External"/><Relationship Id="rId4" Type="http://schemas.openxmlformats.org/officeDocument/2006/relationships/hyperlink" Target="http://www.google.com/publicdata" TargetMode="External"/><Relationship Id="rId9" Type="http://schemas.openxmlformats.org/officeDocument/2006/relationships/hyperlink" Target="http://www.statsci.org/dataset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ustoms.go.kr/kcsweb/user.tdf?a=user.statsIndex.StatsIndexApp&amp;bid=PA012DM&amp;npp=4&amp;len=18" TargetMode="External"/><Relationship Id="rId3" Type="http://schemas.openxmlformats.org/officeDocument/2006/relationships/hyperlink" Target="http://www.yes24.com/24/Goods/24349374?Acode=101" TargetMode="External"/><Relationship Id="rId7" Type="http://schemas.openxmlformats.org/officeDocument/2006/relationships/hyperlink" Target="http://stat.kita.net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" TargetMode="External"/><Relationship Id="rId11" Type="http://schemas.openxmlformats.org/officeDocument/2006/relationships/hyperlink" Target="https://datamarket.azure.com/browse/data?price=free" TargetMode="External"/><Relationship Id="rId5" Type="http://schemas.openxmlformats.org/officeDocument/2006/relationships/hyperlink" Target="http://data.seoul.go.kr/" TargetMode="External"/><Relationship Id="rId10" Type="http://schemas.openxmlformats.org/officeDocument/2006/relationships/hyperlink" Target="http://www.kdnuggets.com/2015/04/awesome-public-datasets-github.html" TargetMode="External"/><Relationship Id="rId4" Type="http://schemas.openxmlformats.org/officeDocument/2006/relationships/hyperlink" Target="https://kbig.kr/?q=data_library/dataset_intro" TargetMode="External"/><Relationship Id="rId9" Type="http://schemas.openxmlformats.org/officeDocument/2006/relationships/hyperlink" Target="http://aws.amazon.com/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ko-kr/kb/4298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hyperlink" Target="http://www.gpgstudy.com/gpg2/gpg2s2-1draft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yzapzi/videos/34724142575086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669020"/>
            <a:ext cx="8406000" cy="1532289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ch09. Data Analysis Process &amp;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Pre-processing &amp;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89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Action Item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40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종료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분전부터 질의 응답 시간 확보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BEAC7-54BE-F940-897E-CCDAB602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92" y="1409035"/>
            <a:ext cx="3100823" cy="2019965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C9E113DA-39C5-994E-A987-748DAE8D1123}"/>
              </a:ext>
            </a:extLst>
          </p:cNvPr>
          <p:cNvSpPr/>
          <p:nvPr/>
        </p:nvSpPr>
        <p:spPr>
          <a:xfrm>
            <a:off x="4824029" y="877370"/>
            <a:ext cx="40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마이크 설치가 가능한지 체크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D3D42-CDBA-B945-9741-FFFF0A1D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87" y="1299570"/>
            <a:ext cx="2129430" cy="21294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F0D312-5C68-7540-B005-D22AD04D69E6}"/>
              </a:ext>
            </a:extLst>
          </p:cNvPr>
          <p:cNvSpPr/>
          <p:nvPr/>
        </p:nvSpPr>
        <p:spPr>
          <a:xfrm>
            <a:off x="282289" y="3622111"/>
            <a:ext cx="6178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내용의 비중을 늘리고 실습을 천천히 진행하도록 하겠음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182B-557B-C046-A579-373381456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92" y="4042778"/>
            <a:ext cx="6858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281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172743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0661"/>
              </p:ext>
            </p:extLst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(FP+TN)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14595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1894078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04166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284573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389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A4480-826C-4F49-BC77-2E2642D7CC15}"/>
              </a:ext>
            </a:extLst>
          </p:cNvPr>
          <p:cNvSpPr/>
          <p:nvPr/>
        </p:nvSpPr>
        <p:spPr>
          <a:xfrm>
            <a:off x="457200" y="48718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Data Sampling </a:t>
            </a:r>
          </a:p>
          <a:p>
            <a:r>
              <a:rPr lang="en-US" sz="1200"/>
              <a:t>- 소수집단에 대한 Oversampling </a:t>
            </a:r>
          </a:p>
          <a:p>
            <a:r>
              <a:rPr lang="en-US" sz="1200"/>
              <a:t>- 다수집단에 대한 Undersampling</a:t>
            </a:r>
          </a:p>
          <a:p>
            <a:r>
              <a:rPr lang="en-US" sz="1200"/>
              <a:t>- Cost함수사용. e.g. Y가 소수집단일시, Y를 맞추면 +10점 틀리면 –10점. N을 맞추면 +1점, 틀리면 –1점 </a:t>
            </a:r>
          </a:p>
        </p:txBody>
      </p:sp>
    </p:spTree>
    <p:extLst>
      <p:ext uri="{BB962C8B-B14F-4D97-AF65-F5344CB8AC3E}">
        <p14:creationId xmlns:p14="http://schemas.microsoft.com/office/powerpoint/2010/main" val="412651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77C774-BEEF-D044-AF16-031FD7CF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2" y="2097851"/>
            <a:ext cx="6716341" cy="423221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4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5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938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E15DF-2CFD-8741-9A19-F26907CAA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0" y="2366239"/>
            <a:ext cx="8157434" cy="3267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84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K-fold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테스트를 거치지 않은 모델의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 너무 최적화 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현상이 일어남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  <a:p>
            <a:r>
              <a:rPr lang="en-US" sz="1000"/>
              <a:t>[3] Sigmoidal ML c </a:t>
            </a:r>
            <a:r>
              <a:rPr lang="en-US" sz="1000">
                <a:hlinkClick r:id="rId5"/>
              </a:rPr>
              <a:t>https://sigmoidal.io/</a:t>
            </a:r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49511-84E3-4A43-8518-DEB2BBAE9DD8}"/>
              </a:ext>
            </a:extLst>
          </p:cNvPr>
          <p:cNvSpPr txBox="1"/>
          <p:nvPr/>
        </p:nvSpPr>
        <p:spPr>
          <a:xfrm>
            <a:off x="6772589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FB940-D700-1243-B674-F6287AB40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982" r="6237"/>
          <a:stretch/>
        </p:blipFill>
        <p:spPr>
          <a:xfrm>
            <a:off x="4485290" y="2967767"/>
            <a:ext cx="4552614" cy="2306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9DB8-9257-1D45-8051-E61B97BF5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25"/>
          <a:stretch/>
        </p:blipFill>
        <p:spPr>
          <a:xfrm>
            <a:off x="0" y="1917137"/>
            <a:ext cx="4725064" cy="38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F1-Measure Code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78768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쉽게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(f1_score_sklearn.ipynb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052AB-0CBC-A044-A5CA-AB384F413F76}"/>
              </a:ext>
            </a:extLst>
          </p:cNvPr>
          <p:cNvSpPr/>
          <p:nvPr/>
        </p:nvSpPr>
        <p:spPr>
          <a:xfrm>
            <a:off x="615871" y="6318479"/>
            <a:ext cx="7943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https://scikit-learn.org/stable/modules/model_evaluation.html#precision-recall-f-measure-metrics</a:t>
            </a:r>
            <a:r>
              <a:rPr lang="en-US" sz="12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93207-67DA-F743-83CF-6BE751DB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1378817"/>
            <a:ext cx="9144000" cy="47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 Code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128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쉽게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(f1_score_sklearn.ipynb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나누어 떨어지지 않는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사이즈가 달라질 수 있음에 주의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B6A31-69AD-DB47-BD5E-92082DD65F1A}"/>
              </a:ext>
            </a:extLst>
          </p:cNvPr>
          <p:cNvSpPr/>
          <p:nvPr/>
        </p:nvSpPr>
        <p:spPr>
          <a:xfrm>
            <a:off x="615871" y="6318479"/>
            <a:ext cx="7943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https://machinelearningmastery.com/k-fold-cross-validation/</a:t>
            </a:r>
            <a:r>
              <a:rPr lang="en-US" sz="12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C49CD-918B-4B43-B5F8-41CA7A92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581499"/>
            <a:ext cx="8864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Pre-processing &amp; 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Intro: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중간 강의평가 질의응답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30AE5F33-A2CD-AA47-8FE0-641E93F370E0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피드백 및 오해를 풀고자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2171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유니코드는 대부분의 언어 및 수학 기호 등을 지원하기 위해 고안된 문자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공식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http://www.unicode.org/charts/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8" y="1899415"/>
            <a:ext cx="77394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8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2" y="894049"/>
            <a:ext cx="3733508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3737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처리의 경우 별도의 정규 표현식이 필요함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99" y="875704"/>
            <a:ext cx="4966711" cy="59289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https://www.cheatography.com/davechild/cheat-sheets/regular-expressions/</a:t>
            </a:r>
            <a:r>
              <a:rPr lang="en-US" altLang="ko-KR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9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활용하여 한글 자모의 처음과 끝을 지정해주면 한글만 간추릴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http://d2.naver.com/helloworld/19187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https://goo.gl/Fc7FcK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pic>
        <p:nvPicPr>
          <p:cNvPr id="2050" name="Picture 2" descr="koreanenco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49" y="1941588"/>
            <a:ext cx="3313350" cy="4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82" y="2140300"/>
            <a:ext cx="5080950" cy="1901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0" y="4050334"/>
            <a:ext cx="4816185" cy="2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https://wikidocs.net/1642</a:t>
            </a:r>
            <a:endParaRPr lang="en-US" altLang="ko-KR" sz="900" dirty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https://msdn.microsoft.com/ko-kr/goglobal/bb688113.aspx</a:t>
            </a:r>
            <a:r>
              <a:rPr lang="en-US" altLang="ko-KR" sz="900" dirty="0"/>
              <a:t>  </a:t>
            </a:r>
            <a:r>
              <a:rPr lang="ko-KR" altLang="en-US" sz="900" dirty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http://d2.naver.com/helloworld/76650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2347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1028" name="Picture 4" descr="https://blog.outsider.ne.kr/attach/1/12938526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" y="1740550"/>
            <a:ext cx="3897075" cy="24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outsider.ne.kr/attach/1/13893207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3939117"/>
            <a:ext cx="3833221" cy="23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.outsider.ne.kr/attach/1/116662016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69" y="2333734"/>
            <a:ext cx="4063358" cy="33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95343" y="5735615"/>
            <a:ext cx="3437751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/^([a-z0-9_\.-]+)@([\da-z\.-]+)\.([a-z\.]{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})$/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1038" name="Picture 14" descr="https://blog.outsider.ne.kr/attach/1/12854821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347609"/>
            <a:ext cx="3829470" cy="31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89853" y="5581980"/>
            <a:ext cx="3350257" cy="30777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/^(https?:\/\/)?([\da-z\.-]+)\.([a-z\.]{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})([\/\w_\.-]*)*\/?$/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1" name="Picture 17" descr="https://blog.outsider.ne.kr/attach/1/10164841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65" y="2116695"/>
            <a:ext cx="3989971" cy="33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044293" y="5505036"/>
            <a:ext cx="3398250" cy="46166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/^(?:(?: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]?)\.){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}(?: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]?)$/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4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4098" name="Picture 2" descr="https://blog.outsider.ne.kr/attach/1/11745369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178143"/>
            <a:ext cx="3958280" cy="32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54960" y="5476710"/>
            <a:ext cx="3032882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/^&lt;([a-z]+)([^&lt;]+)*(?:&gt;(.*)&lt;\/\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&gt;|\s+\/&gt;)$/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165" y="2452266"/>
            <a:ext cx="4193125" cy="30244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54738" y="5476710"/>
            <a:ext cx="3673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regular_expression_editor.zip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439507" y="2097827"/>
            <a:ext cx="4153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활용한 파일명 관리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52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^[\u3131-\u318E\uAC00-\uD7A3]*$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https://www.cheatography.com/davechild/cheat-sheets/regular-expressions/</a:t>
            </a:r>
            <a:r>
              <a:rPr lang="en-US" altLang="ko-KR" sz="9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2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연습하기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https://programmers.co.kr/learn/courses/11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" y="1508897"/>
            <a:ext cx="80844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회원 가입 유효성 체크 하기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https://ko.wikipedia.org/wiki/%EC%A3%BC%EB%AF%BC%EB%93%B1%EB%A1%9D%EB%B2%88%ED%98%B8</a:t>
            </a:r>
            <a:r>
              <a:rPr lang="ko-KR" altLang="en-US" sz="900" dirty="0"/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83" y="1947895"/>
            <a:ext cx="3148054" cy="43977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아이디와 비밀번호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주소의 유효성을 체크하고 유효하지 않을 경우 재입력을 요구하는 프로그램을 작성하시오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3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코딩을 하고 싶지않다는 것에 대한 응답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커리큘럼상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중간고사 이전에는 경영쪽에서도 따라올 수 있는 내용으로 구성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기말고사 이후에는 데이터 분석가 혹은 개발자를 이해하기 위한 과정이라 생각해볼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12" name="Picture 2" descr="양식 응답 차트. 질문 제목: 5. 수업의 방향성. 응답 수: 응답 36개.">
            <a:extLst>
              <a:ext uri="{FF2B5EF4-FFF2-40B4-BE49-F238E27FC236}">
                <a16:creationId xmlns:a16="http://schemas.microsoft.com/office/drawing/2014/main" id="{BBF8C56C-FFE0-D244-9940-D85D48639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"/>
          <a:stretch/>
        </p:blipFill>
        <p:spPr bwMode="auto">
          <a:xfrm>
            <a:off x="590940" y="1641731"/>
            <a:ext cx="8270768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21">
            <a:extLst>
              <a:ext uri="{FF2B5EF4-FFF2-40B4-BE49-F238E27FC236}">
                <a16:creationId xmlns:a16="http://schemas.microsoft.com/office/drawing/2014/main" id="{8066CA10-16F0-124C-9380-0E3F7A681D67}"/>
              </a:ext>
            </a:extLst>
          </p:cNvPr>
          <p:cNvSpPr/>
          <p:nvPr/>
        </p:nvSpPr>
        <p:spPr>
          <a:xfrm>
            <a:off x="476926" y="2911433"/>
            <a:ext cx="2324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경영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필수라서 들었어요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id="{DCB3B480-B828-534A-874D-1B30A61BCF80}"/>
              </a:ext>
            </a:extLst>
          </p:cNvPr>
          <p:cNvSpPr/>
          <p:nvPr/>
        </p:nvSpPr>
        <p:spPr>
          <a:xfrm>
            <a:off x="604597" y="3401700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진로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데이터사이언티스트가 뭐죠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id="{1E63012C-45B3-0940-BD18-90C4DC2EF194}"/>
              </a:ext>
            </a:extLst>
          </p:cNvPr>
          <p:cNvSpPr/>
          <p:nvPr/>
        </p:nvSpPr>
        <p:spPr>
          <a:xfrm>
            <a:off x="590940" y="3835536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코딩도 잘하고 싶어요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886E2EEA-ADB6-D141-86FB-B107F76A5BA7}"/>
              </a:ext>
            </a:extLst>
          </p:cNvPr>
          <p:cNvSpPr/>
          <p:nvPr/>
        </p:nvSpPr>
        <p:spPr>
          <a:xfrm>
            <a:off x="282292" y="4227011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필수지만  분석해보고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71E20E4A-AE38-B343-968A-F6016BF52026}"/>
              </a:ext>
            </a:extLst>
          </p:cNvPr>
          <p:cNvSpPr/>
          <p:nvPr/>
        </p:nvSpPr>
        <p:spPr>
          <a:xfrm>
            <a:off x="282291" y="4660928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 아닌데 경영쪽도 알고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0CD6F93F-45FD-5648-A846-602F9CCA9599}"/>
              </a:ext>
            </a:extLst>
          </p:cNvPr>
          <p:cNvSpPr/>
          <p:nvPr/>
        </p:nvSpPr>
        <p:spPr>
          <a:xfrm>
            <a:off x="282290" y="5088221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둘 다 다뤘으면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!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485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people.csv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읽고 주민등록번호 앞자리를 통해 성별과 외국인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내국인을 구분하여 기입하는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], 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국적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생년월일을 통해 만 나이를 계산하여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나이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5019" y="16498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CSV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쉼표로 분리 구분된 파일이다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주민등록번호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뒷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첫째자리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규칙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4893926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개인정보 보호법의 시행으로 주민등록번호 뒷자리의 경우 첫째 자리를 제외하고 수집이 불가능하게 되었다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활용하여 주민등록번호 뒷자리를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비식별화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https://ko.wikipedia.org/wiki/%EC%A3%BC%EB%AF%BC%EB%93%B1%EB%A1%9D%EB%B2%88%ED%98%B8</a:t>
            </a:r>
            <a:r>
              <a:rPr lang="ko-KR" altLang="en-US" sz="9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135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4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정부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3.0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공공데이터 포털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406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데이터가 많아서 손이 많이 가고 유의미한 데이터가 없을 수도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통계청과 더불어 정부 출처 자료를 구할 수 있는 곳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89929-383F-AD4B-9754-DF41E4E76DDE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https://www.data.go.kr/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30976-5035-EC41-A776-34E99E8B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84" y="1594730"/>
            <a:ext cx="7360996" cy="44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9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Kaggle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가장 이슈가 되는 데이터들을 살펴볼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F30ED-40E6-BD4B-8B73-4020311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1" y="1274373"/>
            <a:ext cx="7365442" cy="507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https://www.kaggle.com/datasets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4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Kaggle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기본적인 기술 통계량을 확인한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본격적으로 분석해볼지 결정할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https://www.kaggle.com/datasets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1A13-78B2-4541-9D36-620BADA4E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0" y="1252713"/>
            <a:ext cx="7507418" cy="51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82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네이버 데이터 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쇼핑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검색 키워드 정보를 찾아볼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82290" y="6371781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https://datalab.naver.com/</a:t>
            </a:r>
            <a:r>
              <a:rPr lang="ko-KR" altLang="en-US"/>
              <a:t> 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108DD-7E47-4149-AF8E-0B48861B709C}"/>
              </a:ext>
            </a:extLst>
          </p:cNvPr>
          <p:cNvGrpSpPr/>
          <p:nvPr/>
        </p:nvGrpSpPr>
        <p:grpSpPr>
          <a:xfrm>
            <a:off x="689088" y="1265671"/>
            <a:ext cx="7999203" cy="5106110"/>
            <a:chOff x="0" y="1378817"/>
            <a:chExt cx="9144000" cy="58368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6A017A-FD1D-BA40-980F-2A78F9493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78817"/>
              <a:ext cx="9131300" cy="7399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7898E4-4690-664B-B4CB-31623EDED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64001"/>
              <a:ext cx="9144000" cy="5151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415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 아레나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Problem Solving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공개된 데이터와 결과물을 살펴볼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46C83-EBBC-7645-AE2B-1012991F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292868"/>
            <a:ext cx="9144000" cy="5001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82290" y="6371781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https://arena.kakao.com/</a:t>
            </a:r>
            <a:r>
              <a:rPr lang="en-US" altLang="ko-KR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EDDD1-3C69-FA44-B84C-052851367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448" y="4418818"/>
            <a:ext cx="3020463" cy="1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6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국가공간정보포털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78604" y="6226146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http://data.nsdi.go.kr/dataset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30D8-0677-7B4E-81E2-A12A2273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028094"/>
            <a:ext cx="8409687" cy="51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8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헬로 데이터 과학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데이터셋 정리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56978"/>
            <a:ext cx="84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김진영</a:t>
            </a:r>
            <a:r>
              <a:rPr lang="en-US" altLang="ko-KR" sz="1200"/>
              <a:t>(2016),</a:t>
            </a:r>
            <a:r>
              <a:rPr lang="ko-KR" altLang="en-US" sz="1200"/>
              <a:t> 한빛미디어</a:t>
            </a:r>
            <a:r>
              <a:rPr lang="en-US" altLang="ko-KR" sz="1200"/>
              <a:t>,</a:t>
            </a:r>
            <a:r>
              <a:rPr lang="ko-KR" altLang="en-US" sz="1200"/>
              <a:t> 헬로 데이터 과학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r>
              <a:rPr lang="en-US" altLang="ko-KR" sz="1200">
                <a:hlinkClick r:id="rId3"/>
              </a:rPr>
              <a:t>http://www.yes24.com/24/Goods/24349374?Acode=101</a:t>
            </a:r>
            <a:r>
              <a:rPr lang="ko-KR" altLang="en-US" sz="1200"/>
              <a:t> </a:t>
            </a:r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8D616-9458-E049-9A5A-7C75E7726FE1}"/>
              </a:ext>
            </a:extLst>
          </p:cNvPr>
          <p:cNvSpPr/>
          <p:nvPr/>
        </p:nvSpPr>
        <p:spPr>
          <a:xfrm>
            <a:off x="381838" y="1028343"/>
            <a:ext cx="84060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일반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4"/>
              </a:rPr>
              <a:t>Google Public Data Explorer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다양한 지역별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분야별 통계 자료를 시각화로 제공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데이터원을 통해 원본 데이터 다운로드도 가능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5"/>
              </a:rPr>
              <a:t>Statista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분야별 통계자료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무료계정으로 상당히 많은 자료 이용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6"/>
              </a:rPr>
              <a:t>The Data and Story Library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교육용 데이터셋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주제 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통계기법별 데이터 제공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Journal of Statistics Education Data Archive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통계 교육용 데이터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https://tuvalabs.com/datasets/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교육용 데이터 확산을 이념으로 하는 스타트업에서 공개한 데이터셋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각 데이터마다 적절한 시각화도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9"/>
              </a:rPr>
              <a:t>List of Dataset Collections</a:t>
            </a:r>
            <a:endParaRPr lang="en-US" b="0" i="0">
              <a:solidFill>
                <a:srgbClr val="9F9F9F"/>
              </a:solidFill>
              <a:effectLst/>
              <a:latin typeface="Open Sans"/>
            </a:endParaRPr>
          </a:p>
          <a:p>
            <a:pPr fontAlgn="base"/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분야별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0"/>
              </a:rPr>
              <a:t>WorldBank Data Catalog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국가별 개발상황 등을 포함하는 종합 통계 제공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1"/>
              </a:rPr>
              <a:t>World Trade Organization DataSet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2"/>
              </a:rPr>
              <a:t>Sports Dataset Archive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3"/>
              </a:rPr>
              <a:t>FiveThirtyEight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13"/>
              </a:rPr>
              <a:t>의 데이터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 통계학자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데이터과학자인 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Nate Silver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의 분석 데이터 및 스크립트가 공개</a:t>
            </a:r>
          </a:p>
          <a:p>
            <a:br>
              <a:rPr lang="ko-KR" alt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헬로 데이터 과학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데이터셋 정리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56978"/>
            <a:ext cx="84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김진영</a:t>
            </a:r>
            <a:r>
              <a:rPr lang="en-US" altLang="ko-KR" sz="1200"/>
              <a:t>(2016),</a:t>
            </a:r>
            <a:r>
              <a:rPr lang="ko-KR" altLang="en-US" sz="1200"/>
              <a:t> 한빛미디어</a:t>
            </a:r>
            <a:r>
              <a:rPr lang="en-US" altLang="ko-KR" sz="1200"/>
              <a:t>,</a:t>
            </a:r>
            <a:r>
              <a:rPr lang="ko-KR" altLang="en-US" sz="1200"/>
              <a:t> 헬로 데이터 과학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r>
              <a:rPr lang="en-US" altLang="ko-KR" sz="1200">
                <a:hlinkClick r:id="rId3"/>
              </a:rPr>
              <a:t>http://www.yes24.com/24/Goods/24349374?Acode=101</a:t>
            </a:r>
            <a:r>
              <a:rPr lang="ko-KR" altLang="en-US" sz="1200"/>
              <a:t> </a:t>
            </a:r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0154F-FD4B-554E-B3B4-D70120AC464C}"/>
              </a:ext>
            </a:extLst>
          </p:cNvPr>
          <p:cNvSpPr/>
          <p:nvPr/>
        </p:nvSpPr>
        <p:spPr>
          <a:xfrm>
            <a:off x="282290" y="972907"/>
            <a:ext cx="6184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국내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4"/>
              </a:rPr>
              <a:t>빅데이터 전략센터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5"/>
              </a:rPr>
              <a:t>서울시 열린 데이터광장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6"/>
              </a:rPr>
              <a:t>공공데이터 포탈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K-Stat 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무역통계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수출입 무역통계 </a:t>
            </a:r>
            <a:r>
              <a:rPr lang="en-US" altLang="ko-KR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(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관세청</a:t>
            </a:r>
            <a:r>
              <a:rPr lang="en-US" altLang="ko-KR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)</a:t>
            </a:r>
            <a:endParaRPr lang="en-US" altLang="ko-KR" b="0" i="0">
              <a:solidFill>
                <a:srgbClr val="9F9F9F"/>
              </a:solidFill>
              <a:effectLst/>
              <a:latin typeface="Open Sans"/>
            </a:endParaRPr>
          </a:p>
          <a:p>
            <a:pPr fontAlgn="base"/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빅데이터 </a:t>
            </a:r>
            <a:r>
              <a:rPr lang="en-US" altLang="ko-KR" b="1" i="0">
                <a:solidFill>
                  <a:srgbClr val="444444"/>
                </a:solidFill>
                <a:effectLst/>
                <a:latin typeface="Open Sans"/>
              </a:rPr>
              <a:t>/ </a:t>
            </a:r>
            <a:r>
              <a:rPr lang="en-US" b="1" i="0">
                <a:solidFill>
                  <a:srgbClr val="444444"/>
                </a:solidFill>
                <a:effectLst/>
                <a:latin typeface="Open Sans"/>
              </a:rPr>
              <a:t>API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9"/>
              </a:rPr>
              <a:t>AWS Public Data Sets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0"/>
              </a:rPr>
              <a:t>Publib Datasets in Github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1"/>
              </a:rPr>
              <a:t>Microsoft Azure Data Marketplace(free)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166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스펙만 쌓는 수업이 아닌가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스펙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실력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스펙은 특정 사람에게 귀속되는 소속이나 증표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학벌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상장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자격증 등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실력은 실질적으로 특정 과업을 실행할 수 있는 능력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A7AE-0F3A-6544-BBA9-CA55CD6B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4" y="1496067"/>
            <a:ext cx="8846212" cy="4574324"/>
          </a:xfrm>
          <a:prstGeom prst="rect">
            <a:avLst/>
          </a:prstGeom>
        </p:spPr>
      </p:pic>
      <p:sp>
        <p:nvSpPr>
          <p:cNvPr id="22" name="직사각형 11">
            <a:extLst>
              <a:ext uri="{FF2B5EF4-FFF2-40B4-BE49-F238E27FC236}">
                <a16:creationId xmlns:a16="http://schemas.microsoft.com/office/drawing/2014/main" id="{68C709FE-13CF-D743-AED1-0B9B5DAB1F00}"/>
              </a:ext>
            </a:extLst>
          </p:cNvPr>
          <p:cNvSpPr/>
          <p:nvPr/>
        </p:nvSpPr>
        <p:spPr>
          <a:xfrm>
            <a:off x="282289" y="6070391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포트폴리오는 자신이 실력이 있음을 객관적으로 단시간 안에 증명할 수 있는 수단이라 생각함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4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데이터 크롤링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Crawling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84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웹페이지에서 원하는 데이터를 직접 수집하는 기법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(ppompu_crawler_p2_v1.0.9.ipynb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접속하는 라이브러리를 통해 페이지 정보를 읽어오고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읽어온 페이지 상에서 파싱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Parsing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진행하여 원하는 자료구조에 저장함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B0290-449B-2A41-BC5E-B9510F3B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289"/>
            <a:ext cx="9144000" cy="4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39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부동소수점 문제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금융 데이터 다룰 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주의할 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floating_point_number_error.py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십진법에서 사용되는 소수점 이하 자리를 이진법으로 표기하는 데에 오류가 발생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 표기상에서 문제가 없던 숫자가 이진법에서 무한소수로 표기되면서 정확한 값 표기에 문제가 생김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더 읽을 거리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Microsoft, IEEE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부동 소수점 오류의 이해를 위한 자습서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https://support.microsoft.com/ko-kr/kb/42980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IEEE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부동소수점을 통한 성능 향상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http://www.gpgstudy.com/gpg2/gpg2s2-1draft.html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순환소수 부동소수점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9" y="3421879"/>
            <a:ext cx="4762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358" y="3610177"/>
            <a:ext cx="2699827" cy="28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부동소수점 문제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금융 데이터 다룰 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주의할 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floating_point_number_error.py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십진법에서 사용되는 소수점 이하 자리를 이진법으로 표기하는 데에 오류가 발생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정확한 계산을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decimal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활용하나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경우 시간복잡도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공간복잡도 측면에서 손실이 발생함을 인지하고 있어야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또한 기본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지원하는 추가적인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들이 모두 지원되지 않을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0" y="2841897"/>
            <a:ext cx="3686175" cy="1809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59" y="2841897"/>
            <a:ext cx="43910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환율에 따른 거래소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11114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구성되어 있는 환율정보를 가져와서 각 국가별 통화로 환전해주는 환전소를 구성하시오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기본적으로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‘Date: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yyyy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-mm-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dd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가지고 있어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날짜별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환율 정보를 지니고 있으며 매일 새로 추가된다고 가정한다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거래소는 부동소수점 연산에서 안전하도록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환율거래소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5" y="3252637"/>
            <a:ext cx="47625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환율거래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75" y="3252637"/>
            <a:ext cx="2352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3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질문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Channels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(Reminder)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수업 자료 앞에 개인 이메일 주소 첨부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E0433-7F25-DE44-9D30-2CEC842A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7" y="1249846"/>
            <a:ext cx="4418805" cy="2754934"/>
          </a:xfrm>
          <a:prstGeom prst="rect">
            <a:avLst/>
          </a:prstGeom>
        </p:spPr>
      </p:pic>
      <p:sp>
        <p:nvSpPr>
          <p:cNvPr id="16" name="직사각형 11">
            <a:extLst>
              <a:ext uri="{FF2B5EF4-FFF2-40B4-BE49-F238E27FC236}">
                <a16:creationId xmlns:a16="http://schemas.microsoft.com/office/drawing/2014/main" id="{A9A5FB87-0AF5-874C-B3F3-3EEC6B429B76}"/>
              </a:ext>
            </a:extLst>
          </p:cNvPr>
          <p:cNvSpPr/>
          <p:nvPr/>
        </p:nvSpPr>
        <p:spPr>
          <a:xfrm>
            <a:off x="4967855" y="877370"/>
            <a:ext cx="383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면대면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 to Face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질문 시간 확보를 위해 연구실 및 직장 여유시간대 공개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BB955-08E2-3D42-95F1-F37BEB76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79" y="1333261"/>
            <a:ext cx="3646396" cy="56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2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질문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Channels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(Reminder)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개인적으로 물어볼 수 있도록 카카오톡 공개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7D479-44B6-F549-9389-3C23670C1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09"/>
          <a:stretch/>
        </p:blipFill>
        <p:spPr>
          <a:xfrm>
            <a:off x="285970" y="1249846"/>
            <a:ext cx="2621684" cy="53973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4F9C44-D00E-BD4A-B4DC-AA026CC0C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5"/>
          <a:stretch/>
        </p:blipFill>
        <p:spPr>
          <a:xfrm>
            <a:off x="2962149" y="1249845"/>
            <a:ext cx="2484057" cy="536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F17B3-8999-724C-83BB-4DCEAD7AC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b="11986"/>
          <a:stretch/>
        </p:blipFill>
        <p:spPr>
          <a:xfrm>
            <a:off x="5582408" y="1249845"/>
            <a:ext cx="262168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 Google Designer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윤일원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손가락 말고 달을 보았으면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89929-383F-AD4B-9754-DF41E4E76DDE}"/>
              </a:ext>
            </a:extLst>
          </p:cNvPr>
          <p:cNvSpPr/>
          <p:nvPr/>
        </p:nvSpPr>
        <p:spPr>
          <a:xfrm>
            <a:off x="1240971" y="6060109"/>
            <a:ext cx="691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https://www.facebook.com/tyzapzi/videos/347241425750865/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4720-D52D-B842-B9F7-9D230520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91" y="1249846"/>
            <a:ext cx="8500217" cy="47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수업과 관련 없더라도 최대한 돕고자 하였음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483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관심있다고 한 학생에 대한 응답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29A45-39EC-6A48-BCD1-469C92C2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45" y="1320094"/>
            <a:ext cx="3888592" cy="5275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372C2-59E6-F243-BB50-0EF15F09E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" y="1378817"/>
            <a:ext cx="4904052" cy="2791239"/>
          </a:xfrm>
          <a:prstGeom prst="rect">
            <a:avLst/>
          </a:prstGeom>
        </p:spPr>
      </p:pic>
      <p:sp>
        <p:nvSpPr>
          <p:cNvPr id="16" name="직사각형 11">
            <a:extLst>
              <a:ext uri="{FF2B5EF4-FFF2-40B4-BE49-F238E27FC236}">
                <a16:creationId xmlns:a16="http://schemas.microsoft.com/office/drawing/2014/main" id="{2DCB2908-AC6F-154F-A6F9-CA15689AA15E}"/>
              </a:ext>
            </a:extLst>
          </p:cNvPr>
          <p:cNvSpPr/>
          <p:nvPr/>
        </p:nvSpPr>
        <p:spPr>
          <a:xfrm>
            <a:off x="287724" y="4163672"/>
            <a:ext cx="48377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대학원 진학 및 편입에 관심있던 학생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=&gt;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실제 졸업생을 소개시켜주었음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0A28F-0CCA-D44D-B8C3-650C7691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12" y="4863265"/>
            <a:ext cx="2509727" cy="18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 난이도와 관련된 질문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69"/>
            <a:ext cx="84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내용이 많고 어렵다는 거 이해하고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평가에는 합리적인 수준에서 진행하고자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평가에는 하고자 하는 의지가 있고 충분히 프로젝트에 참가한다면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공정하게 점수를 받을 것임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 수업시간에도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중간중간에도 프로젝트를 언급할 때 공지한 바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모두가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~ 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하다가 한 학기가 끝나는 것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어렵지만 데이터 사이언스에 대한 전반적인 내용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14F6B-1A32-804F-B407-313A67AE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85" y="1954587"/>
            <a:ext cx="5734729" cy="45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9267</TotalTime>
  <Words>2494</Words>
  <Application>Microsoft Macintosh PowerPoint</Application>
  <PresentationFormat>On-screen Show (4:3)</PresentationFormat>
  <Paragraphs>332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Wingdings</vt:lpstr>
      <vt:lpstr>Arial</vt:lpstr>
      <vt:lpstr>맑은 고딕</vt:lpstr>
      <vt:lpstr>Consolas</vt:lpstr>
      <vt:lpstr>Times New Roman</vt:lpstr>
      <vt:lpstr>Open Sans</vt:lpstr>
      <vt:lpstr>Office 테마</vt:lpstr>
      <vt:lpstr>Bigdata Analysis for Management ch09. Data Analysis Process &amp; Data Pre-processing &amp; Data Collection</vt:lpstr>
      <vt:lpstr>Intro: 중간 강의평가 질의응답</vt:lpstr>
      <vt:lpstr>코딩을 하고 싶지않다는 것에 대한 응답. Survey Result</vt:lpstr>
      <vt:lpstr>스펙만 쌓는 수업이 아닌가? 스펙 vs 실력</vt:lpstr>
      <vt:lpstr>질문 Channels (Reminder)</vt:lpstr>
      <vt:lpstr>질문 Channels (Reminder)</vt:lpstr>
      <vt:lpstr>Ex Google Designer 윤일원</vt:lpstr>
      <vt:lpstr>수업과 관련 없더라도 최대한 돕고자 하였음</vt:lpstr>
      <vt:lpstr>수업 난이도와 관련된 질문</vt:lpstr>
      <vt:lpstr>Action Item</vt:lpstr>
      <vt:lpstr>Data Analysis Process</vt:lpstr>
      <vt:lpstr>Data Analysis Process</vt:lpstr>
      <vt:lpstr>Confusion Matrix &amp; F1-Measure</vt:lpstr>
      <vt:lpstr>K-fold Test 와 Overfitting 과적합</vt:lpstr>
      <vt:lpstr>K-fold Test 와 Overfitting 과적합</vt:lpstr>
      <vt:lpstr>K-fold Test 와 Overfitting 과적합</vt:lpstr>
      <vt:lpstr>F1-Measure Code</vt:lpstr>
      <vt:lpstr>K-fold Test Code</vt:lpstr>
      <vt:lpstr>Data Pre-processing &amp; Data Collection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File I/O &amp; Regular Expression</vt:lpstr>
      <vt:lpstr>File I/O &amp; Regular Expression</vt:lpstr>
      <vt:lpstr>Data Collection</vt:lpstr>
      <vt:lpstr>정부 3.0 공공데이터 포털</vt:lpstr>
      <vt:lpstr>Kaggle</vt:lpstr>
      <vt:lpstr>Kaggle</vt:lpstr>
      <vt:lpstr>네이버 데이터 랩</vt:lpstr>
      <vt:lpstr>카카오 아레나 Machine Learning &amp; Problem Solving</vt:lpstr>
      <vt:lpstr>국가공간정보포털 </vt:lpstr>
      <vt:lpstr>‘헬로 데이터 과학’ 데이터셋 정리</vt:lpstr>
      <vt:lpstr>‘헬로 데이터 과학’ 데이터셋 정리</vt:lpstr>
      <vt:lpstr>데이터 크롤링 Crawling</vt:lpstr>
      <vt:lpstr>부동소수점 문제: 금융 데이터 다룰 때, 주의할 점</vt:lpstr>
      <vt:lpstr>부동소수점 문제: 금융 데이터 다룰 때, 주의할 점</vt:lpstr>
      <vt:lpstr>환율에 따른 거래소 만들기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226</cp:revision>
  <cp:lastPrinted>2011-08-28T13:13:29Z</cp:lastPrinted>
  <dcterms:created xsi:type="dcterms:W3CDTF">2011-08-24T01:05:33Z</dcterms:created>
  <dcterms:modified xsi:type="dcterms:W3CDTF">2018-11-17T17:37:08Z</dcterms:modified>
</cp:coreProperties>
</file>